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12"/>
  </p:notesMasterIdLst>
  <p:handoutMasterIdLst>
    <p:handoutMasterId r:id="rId13"/>
  </p:handoutMasterIdLst>
  <p:sldIdLst>
    <p:sldId id="2063" r:id="rId2"/>
    <p:sldId id="2064" r:id="rId3"/>
    <p:sldId id="1459" r:id="rId4"/>
    <p:sldId id="1461" r:id="rId5"/>
    <p:sldId id="1457" r:id="rId6"/>
    <p:sldId id="1453" r:id="rId7"/>
    <p:sldId id="2062" r:id="rId8"/>
    <p:sldId id="1027" r:id="rId9"/>
    <p:sldId id="313" r:id="rId10"/>
    <p:sldId id="2065" r:id="rId11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1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0000"/>
    <a:srgbClr val="008000"/>
    <a:srgbClr val="606060"/>
    <a:srgbClr val="7F7F7F"/>
    <a:srgbClr val="6C6C6C"/>
    <a:srgbClr val="E8E8E8"/>
    <a:srgbClr val="F2F2F2"/>
    <a:srgbClr val="4C4C4C"/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80680" autoAdjust="0"/>
  </p:normalViewPr>
  <p:slideViewPr>
    <p:cSldViewPr snapToGrid="0" snapToObjects="1">
      <p:cViewPr varScale="1">
        <p:scale>
          <a:sx n="130" d="100"/>
          <a:sy n="130" d="100"/>
        </p:scale>
        <p:origin x="1568" y="184"/>
      </p:cViewPr>
      <p:guideLst>
        <p:guide orient="horz" pos="1620"/>
        <p:guide pos="1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1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53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6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2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2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30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28725"/>
            <a:ext cx="7772400" cy="1370882"/>
          </a:xfrm>
        </p:spPr>
        <p:txBody>
          <a:bodyPr lIns="0" tIns="0" rIns="0" bIns="0" anchor="b">
            <a:noAutofit/>
          </a:bodyPr>
          <a:lstStyle>
            <a:lvl1pPr algn="r">
              <a:defRPr sz="2800" b="0" i="0">
                <a:solidFill>
                  <a:srgbClr val="123E57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74620"/>
            <a:ext cx="7772400" cy="514782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297680"/>
            <a:ext cx="2286000" cy="356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200" smtClean="0"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3" name="Picture 2" descr="CCR_54px Logo 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282743"/>
            <a:ext cx="2775387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5" name="Picture 4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4" name="Picture 3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HS_NIH_NCI RGB_Logos_Lockup_COLO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60"/>
          <a:stretch/>
        </p:blipFill>
        <p:spPr>
          <a:xfrm>
            <a:off x="1765300" y="1997612"/>
            <a:ext cx="1049071" cy="1094838"/>
          </a:xfrm>
          <a:prstGeom prst="rect">
            <a:avLst/>
          </a:prstGeom>
        </p:spPr>
      </p:pic>
      <p:pic>
        <p:nvPicPr>
          <p:cNvPr id="2" name="Picture 1" descr="CCR_54px Logo COLO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143" y="2273714"/>
            <a:ext cx="4250476" cy="588166"/>
          </a:xfrm>
          <a:prstGeom prst="rect">
            <a:avLst/>
          </a:prstGeom>
        </p:spPr>
      </p:pic>
      <p:sp>
        <p:nvSpPr>
          <p:cNvPr id="15" name="TextBox 13"/>
          <p:cNvSpPr txBox="1">
            <a:spLocks noChangeArrowheads="1"/>
          </p:cNvSpPr>
          <p:nvPr userDrawn="1"/>
        </p:nvSpPr>
        <p:spPr bwMode="auto">
          <a:xfrm>
            <a:off x="3767197" y="4356100"/>
            <a:ext cx="16096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>
                <a:solidFill>
                  <a:srgbClr val="606060"/>
                </a:solidFill>
                <a:latin typeface="Arial" charset="0"/>
              </a:rPr>
              <a:t>ccr.cancer.gov</a:t>
            </a:r>
            <a:endParaRPr lang="en-US" sz="1600" b="1" dirty="0">
              <a:solidFill>
                <a:srgbClr val="606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1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39AC-DCCE-49AF-873D-C82E145C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7C36B-CB7A-49D8-B096-B2FFEFF56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A1A82-DFDE-40C5-BADE-867B229F4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A04CE-612E-4BE3-8BD9-3A5F41A6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A5CB8-3A20-4288-B2FD-DD32FA20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EF42C-F0D0-4763-B161-BD259AA7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49D1-C6ED-4806-B976-6C5F2A0E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3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</p:txBody>
      </p:sp>
      <p:pic>
        <p:nvPicPr>
          <p:cNvPr id="2" name="Picture 1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817370"/>
            <a:ext cx="5029199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3257550"/>
            <a:ext cx="5022892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2" name="Picture 11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1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1523357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3228985" cy="5148072"/>
          </a:xfrm>
          <a:prstGeom prst="homePlate">
            <a:avLst>
              <a:gd name="adj" fmla="val 3235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1" y="1817370"/>
            <a:ext cx="4062728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71" y="3257550"/>
            <a:ext cx="4056420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4" name="Picture 13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9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123E57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pic>
        <p:nvPicPr>
          <p:cNvPr id="10" name="Picture 9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CCR_54px Logo 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88604"/>
            <a:ext cx="1870869" cy="2588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1" y="4921250"/>
            <a:ext cx="120829" cy="98425"/>
          </a:xfrm>
          <a:prstGeom prst="rect">
            <a:avLst/>
          </a:prstGeom>
        </p:spPr>
      </p:pic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47113" y="4889711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6C6C6C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6C6C6C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6C6C6C"/>
              </a:solidFill>
              <a:latin typeface="+mn-lt"/>
              <a:cs typeface="SapientSansRegular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38" y="4908677"/>
            <a:ext cx="918972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9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55" r:id="rId2"/>
    <p:sldLayoutId id="2147483826" r:id="rId3"/>
    <p:sldLayoutId id="2147483827" r:id="rId4"/>
    <p:sldLayoutId id="2147483828" r:id="rId5"/>
    <p:sldLayoutId id="2147483770" r:id="rId6"/>
    <p:sldLayoutId id="2147483810" r:id="rId7"/>
    <p:sldLayoutId id="2147483771" r:id="rId8"/>
    <p:sldLayoutId id="2147483812" r:id="rId9"/>
    <p:sldLayoutId id="2147483772" r:id="rId10"/>
    <p:sldLayoutId id="2147483813" r:id="rId11"/>
    <p:sldLayoutId id="2147483773" r:id="rId12"/>
    <p:sldLayoutId id="2147483814" r:id="rId13"/>
    <p:sldLayoutId id="2147483763" r:id="rId14"/>
    <p:sldLayoutId id="2147483807" r:id="rId15"/>
    <p:sldLayoutId id="2147483829" r:id="rId16"/>
    <p:sldLayoutId id="2147483830" r:id="rId17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9179"/>
            <a:ext cx="7772400" cy="1370882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Calibri" charset="0"/>
                <a:ea typeface="Calibri" charset="0"/>
                <a:cs typeface="Calibri" charset="0"/>
              </a:rPr>
              <a:t>CCR Contract Concepts</a:t>
            </a:r>
            <a:br>
              <a:rPr lang="en-US" b="1" dirty="0">
                <a:solidFill>
                  <a:srgbClr val="80000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200" i="1" dirty="0">
                <a:solidFill>
                  <a:srgbClr val="800000"/>
                </a:solidFill>
                <a:latin typeface="Calibri" charset="0"/>
                <a:ea typeface="Calibri" charset="0"/>
                <a:cs typeface="Calibri" charset="0"/>
              </a:rPr>
              <a:t>BSC Meeting July 2019</a:t>
            </a:r>
            <a:br>
              <a:rPr lang="en-US" b="1" dirty="0">
                <a:solidFill>
                  <a:srgbClr val="800000"/>
                </a:solidFill>
                <a:latin typeface="Calibri" charset="0"/>
                <a:ea typeface="Calibri" charset="0"/>
                <a:cs typeface="Calibri" charset="0"/>
              </a:rPr>
            </a:br>
            <a:endParaRPr lang="en-US" b="1" dirty="0">
              <a:solidFill>
                <a:srgbClr val="9A415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32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14300" y="-181429"/>
            <a:ext cx="9258300" cy="54519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  <a:latin typeface="Avenir Roman"/>
              <a:cs typeface="Avenir Roman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" t="30170" r="9969" b="46288"/>
          <a:stretch>
            <a:fillRect/>
          </a:stretch>
        </p:blipFill>
        <p:spPr bwMode="auto">
          <a:xfrm>
            <a:off x="2128263" y="1577336"/>
            <a:ext cx="5056312" cy="973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89466" y="11430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47357" y="2050146"/>
            <a:ext cx="4381500" cy="42765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1" t="41434" r="9969" b="46288"/>
          <a:stretch/>
        </p:blipFill>
        <p:spPr bwMode="auto">
          <a:xfrm>
            <a:off x="3306535" y="1977390"/>
            <a:ext cx="3326188" cy="42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3360967" y="2368849"/>
            <a:ext cx="32439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05001" y="1325539"/>
            <a:ext cx="1401534" cy="177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" t="30170" r="74840" b="46288"/>
          <a:stretch/>
        </p:blipFill>
        <p:spPr bwMode="auto">
          <a:xfrm>
            <a:off x="2128262" y="1684860"/>
            <a:ext cx="1232703" cy="88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85092" y="2387085"/>
            <a:ext cx="33762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i="1" dirty="0">
                <a:latin typeface="Avenir Roman"/>
                <a:cs typeface="Avenir Roman"/>
              </a:rPr>
              <a:t>CANCER RESEARCH WITH A PURPOSE</a:t>
            </a:r>
          </a:p>
        </p:txBody>
      </p:sp>
    </p:spTree>
    <p:extLst>
      <p:ext uri="{BB962C8B-B14F-4D97-AF65-F5344CB8AC3E}">
        <p14:creationId xmlns:p14="http://schemas.microsoft.com/office/powerpoint/2010/main" val="35009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0B0C76B-A3DE-624B-9E74-29F9BAAC4B24}"/>
              </a:ext>
            </a:extLst>
          </p:cNvPr>
          <p:cNvSpPr/>
          <p:nvPr/>
        </p:nvSpPr>
        <p:spPr>
          <a:xfrm>
            <a:off x="323557" y="925145"/>
            <a:ext cx="79201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CCR uses outside contracts for various activities including production of reagents, procurement of tissues, advisory and technical services.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8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Two types of contracts in the federal system: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R&amp;D; directly support primary research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Non-R&amp;D; standard services, non-science related services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Trend by Office of Acquisitions to classify contracts as R&amp;D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Multi-step approval for R&amp;D contracts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NCI leadership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BSC concept review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Technical review, carried out by NCI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800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BSC approves concept, not technical details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C7939-0C5E-764C-B416-6DDA464E581B}"/>
              </a:ext>
            </a:extLst>
          </p:cNvPr>
          <p:cNvSpPr/>
          <p:nvPr/>
        </p:nvSpPr>
        <p:spPr>
          <a:xfrm>
            <a:off x="464234" y="319133"/>
            <a:ext cx="4077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ea typeface="Calibri" charset="0"/>
                <a:cs typeface="Calibri" charset="0"/>
              </a:rPr>
              <a:t>CCR Contract Concept Reviews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291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21B0A14-DB59-4950-A0CD-014DFF4A8891}"/>
              </a:ext>
            </a:extLst>
          </p:cNvPr>
          <p:cNvSpPr/>
          <p:nvPr/>
        </p:nvSpPr>
        <p:spPr>
          <a:xfrm>
            <a:off x="541198" y="1396478"/>
            <a:ext cx="8298426" cy="331372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7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  <a:tabLst>
                <a:tab pos="-14958060" algn="l"/>
                <a:tab pos="-205740" algn="l"/>
                <a:tab pos="137160" algn="l"/>
                <a:tab pos="822960" algn="l"/>
                <a:tab pos="1371600" algn="l"/>
                <a:tab pos="1920240" algn="l"/>
                <a:tab pos="2606040" algn="l"/>
                <a:tab pos="3017520" algn="l"/>
                <a:tab pos="3429000" algn="l"/>
                <a:tab pos="3977640" algn="l"/>
                <a:tab pos="4251960" algn="l"/>
                <a:tab pos="5280660" algn="l"/>
                <a:tab pos="5966460" algn="l"/>
                <a:tab pos="6515100" algn="l"/>
                <a:tab pos="7269480" algn="l"/>
                <a:tab pos="10424160" algn="l"/>
                <a:tab pos="10767060" algn="l"/>
                <a:tab pos="11109960" algn="l"/>
                <a:tab pos="11452860" algn="l"/>
                <a:tab pos="11795760" algn="l"/>
                <a:tab pos="12138660" algn="l"/>
                <a:tab pos="12481560" algn="l"/>
                <a:tab pos="12824460" algn="l"/>
                <a:tab pos="13167360" algn="l"/>
                <a:tab pos="13510260" algn="l"/>
                <a:tab pos="13853160" algn="l"/>
                <a:tab pos="14196060" algn="l"/>
                <a:tab pos="14538960" algn="l"/>
                <a:tab pos="1488186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Contract with the University of Maryland, Laboratory of Pathology</a:t>
            </a:r>
          </a:p>
          <a:p>
            <a:pPr marL="285750" indent="-285750">
              <a:spcBef>
                <a:spcPts val="0"/>
              </a:spcBef>
              <a:spcAft>
                <a:spcPts val="7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  <a:tabLst>
                <a:tab pos="-14958060" algn="l"/>
                <a:tab pos="-205740" algn="l"/>
                <a:tab pos="137160" algn="l"/>
                <a:tab pos="822960" algn="l"/>
                <a:tab pos="1371600" algn="l"/>
                <a:tab pos="1920240" algn="l"/>
                <a:tab pos="2606040" algn="l"/>
                <a:tab pos="3017520" algn="l"/>
                <a:tab pos="3429000" algn="l"/>
                <a:tab pos="3977640" algn="l"/>
                <a:tab pos="4251960" algn="l"/>
                <a:tab pos="5280660" algn="l"/>
                <a:tab pos="5966460" algn="l"/>
                <a:tab pos="6515100" algn="l"/>
                <a:tab pos="7269480" algn="l"/>
                <a:tab pos="10424160" algn="l"/>
                <a:tab pos="10767060" algn="l"/>
                <a:tab pos="11109960" algn="l"/>
                <a:tab pos="11452860" algn="l"/>
                <a:tab pos="11795760" algn="l"/>
                <a:tab pos="12138660" algn="l"/>
                <a:tab pos="12481560" algn="l"/>
                <a:tab pos="12824460" algn="l"/>
                <a:tab pos="13167360" algn="l"/>
                <a:tab pos="13510260" algn="l"/>
                <a:tab pos="13853160" algn="l"/>
                <a:tab pos="14196060" algn="l"/>
                <a:tab pos="14538960" algn="l"/>
                <a:tab pos="1488186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Renewal; Ongoing and IRB-approved since 1998</a:t>
            </a:r>
            <a:endParaRPr lang="en-US" sz="16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7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  <a:tabLst>
                <a:tab pos="-14958060" algn="l"/>
                <a:tab pos="-205740" algn="l"/>
                <a:tab pos="137160" algn="l"/>
                <a:tab pos="822960" algn="l"/>
                <a:tab pos="1371600" algn="l"/>
                <a:tab pos="1920240" algn="l"/>
                <a:tab pos="2606040" algn="l"/>
                <a:tab pos="3017520" algn="l"/>
                <a:tab pos="3429000" algn="l"/>
                <a:tab pos="3977640" algn="l"/>
                <a:tab pos="4251960" algn="l"/>
                <a:tab pos="5280660" algn="l"/>
                <a:tab pos="5966460" algn="l"/>
                <a:tab pos="6515100" algn="l"/>
                <a:tab pos="7269480" algn="l"/>
                <a:tab pos="10424160" algn="l"/>
                <a:tab pos="10767060" algn="l"/>
                <a:tab pos="11109960" algn="l"/>
                <a:tab pos="11452860" algn="l"/>
                <a:tab pos="11795760" algn="l"/>
                <a:tab pos="12138660" algn="l"/>
                <a:tab pos="12481560" algn="l"/>
                <a:tab pos="12824460" algn="l"/>
                <a:tab pos="13167360" algn="l"/>
                <a:tab pos="13510260" algn="l"/>
                <a:tab pos="13853160" algn="l"/>
                <a:tab pos="14196060" algn="l"/>
                <a:tab pos="14538960" algn="l"/>
                <a:tab pos="1488186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infrastructure for the collection of human tissues and biospecimens, combined with clinical and demographic data for research purposes</a:t>
            </a:r>
          </a:p>
          <a:p>
            <a:pPr marL="285750" indent="-285750">
              <a:spcBef>
                <a:spcPts val="0"/>
              </a:spcBef>
              <a:spcAft>
                <a:spcPts val="7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  <a:tabLst>
                <a:tab pos="-14958060" algn="l"/>
                <a:tab pos="-205740" algn="l"/>
                <a:tab pos="137160" algn="l"/>
                <a:tab pos="822960" algn="l"/>
                <a:tab pos="1371600" algn="l"/>
                <a:tab pos="1920240" algn="l"/>
                <a:tab pos="2606040" algn="l"/>
                <a:tab pos="3017520" algn="l"/>
                <a:tab pos="3429000" algn="l"/>
                <a:tab pos="3977640" algn="l"/>
                <a:tab pos="4251960" algn="l"/>
                <a:tab pos="5280660" algn="l"/>
                <a:tab pos="5966460" algn="l"/>
                <a:tab pos="6515100" algn="l"/>
                <a:tab pos="7269480" algn="l"/>
                <a:tab pos="10424160" algn="l"/>
                <a:tab pos="10767060" algn="l"/>
                <a:tab pos="11109960" algn="l"/>
                <a:tab pos="11452860" algn="l"/>
                <a:tab pos="11795760" algn="l"/>
                <a:tab pos="12138660" algn="l"/>
                <a:tab pos="12481560" algn="l"/>
                <a:tab pos="12824460" algn="l"/>
                <a:tab pos="13167360" algn="l"/>
                <a:tab pos="13510260" algn="l"/>
                <a:tab pos="13853160" algn="l"/>
                <a:tab pos="14196060" algn="l"/>
                <a:tab pos="14538960" algn="l"/>
                <a:tab pos="1488186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Supports the independent research programs of CCR PIs, primarily in the Laboratory of Human Carcinogenesis (Chief: Harris); each of whom are studying major lethal cancers (lung, liver, colon, pancreas etc.) </a:t>
            </a:r>
          </a:p>
          <a:p>
            <a:pPr marL="285750" indent="-285750">
              <a:spcBef>
                <a:spcPts val="0"/>
              </a:spcBef>
              <a:spcAft>
                <a:spcPts val="7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  <a:tabLst>
                <a:tab pos="-14958060" algn="l"/>
                <a:tab pos="-205740" algn="l"/>
                <a:tab pos="137160" algn="l"/>
                <a:tab pos="822960" algn="l"/>
                <a:tab pos="1371600" algn="l"/>
                <a:tab pos="1920240" algn="l"/>
                <a:tab pos="2606040" algn="l"/>
                <a:tab pos="3017520" algn="l"/>
                <a:tab pos="3429000" algn="l"/>
                <a:tab pos="3977640" algn="l"/>
                <a:tab pos="4251960" algn="l"/>
                <a:tab pos="5280660" algn="l"/>
                <a:tab pos="5966460" algn="l"/>
                <a:tab pos="6515100" algn="l"/>
                <a:tab pos="7269480" algn="l"/>
                <a:tab pos="10424160" algn="l"/>
                <a:tab pos="10767060" algn="l"/>
                <a:tab pos="11109960" algn="l"/>
                <a:tab pos="11452860" algn="l"/>
                <a:tab pos="11795760" algn="l"/>
                <a:tab pos="12138660" algn="l"/>
                <a:tab pos="12481560" algn="l"/>
                <a:tab pos="12824460" algn="l"/>
                <a:tab pos="13167360" algn="l"/>
                <a:tab pos="13510260" algn="l"/>
                <a:tab pos="13853160" algn="l"/>
                <a:tab pos="14196060" algn="l"/>
                <a:tab pos="14538960" algn="l"/>
                <a:tab pos="1488186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Contract has progressed successively through five 5-year contract cycles, each with BSC review during LHC site visits</a:t>
            </a:r>
          </a:p>
          <a:p>
            <a:pPr marL="697230" lvl="1" indent="-285750">
              <a:spcBef>
                <a:spcPts val="0"/>
              </a:spcBef>
              <a:spcAft>
                <a:spcPts val="7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  <a:tabLst>
                <a:tab pos="-14958060" algn="l"/>
                <a:tab pos="-205740" algn="l"/>
                <a:tab pos="137160" algn="l"/>
                <a:tab pos="822960" algn="l"/>
                <a:tab pos="1371600" algn="l"/>
                <a:tab pos="1920240" algn="l"/>
                <a:tab pos="2606040" algn="l"/>
                <a:tab pos="3017520" algn="l"/>
                <a:tab pos="3429000" algn="l"/>
                <a:tab pos="3977640" algn="l"/>
                <a:tab pos="4251960" algn="l"/>
                <a:tab pos="5280660" algn="l"/>
                <a:tab pos="5966460" algn="l"/>
                <a:tab pos="6515100" algn="l"/>
                <a:tab pos="7269480" algn="l"/>
                <a:tab pos="10424160" algn="l"/>
                <a:tab pos="10767060" algn="l"/>
                <a:tab pos="11109960" algn="l"/>
                <a:tab pos="11452860" algn="l"/>
                <a:tab pos="11795760" algn="l"/>
                <a:tab pos="12138660" algn="l"/>
                <a:tab pos="12481560" algn="l"/>
                <a:tab pos="12824460" algn="l"/>
                <a:tab pos="13167360" algn="l"/>
                <a:tab pos="13510260" algn="l"/>
                <a:tab pos="13853160" algn="l"/>
                <a:tab pos="14196060" algn="l"/>
                <a:tab pos="14538960" algn="l"/>
                <a:tab pos="1488186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most recent LHC Site Visit Committee Review report, it was determined that </a:t>
            </a:r>
            <a:r>
              <a:rPr lang="en-US" sz="16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Board unanimously recommends continuation of resources for the LHC.”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289190-9727-412B-B14D-8B84DCDDBC80}"/>
              </a:ext>
            </a:extLst>
          </p:cNvPr>
          <p:cNvSpPr txBox="1"/>
          <p:nvPr/>
        </p:nvSpPr>
        <p:spPr>
          <a:xfrm>
            <a:off x="265471" y="958004"/>
            <a:ext cx="2695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and Background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0FA47C-F27A-FC48-A39A-FAA10C78E1F8}"/>
              </a:ext>
            </a:extLst>
          </p:cNvPr>
          <p:cNvSpPr/>
          <p:nvPr/>
        </p:nvSpPr>
        <p:spPr>
          <a:xfrm>
            <a:off x="98322" y="127007"/>
            <a:ext cx="8947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Contract with UMD for Collection of Human Tissues, Cells and Biofluids</a:t>
            </a:r>
          </a:p>
        </p:txBody>
      </p:sp>
    </p:spTree>
    <p:extLst>
      <p:ext uri="{BB962C8B-B14F-4D97-AF65-F5344CB8AC3E}">
        <p14:creationId xmlns:p14="http://schemas.microsoft.com/office/powerpoint/2010/main" val="272171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>
            <a:extLst>
              <a:ext uri="{FF2B5EF4-FFF2-40B4-BE49-F238E27FC236}">
                <a16:creationId xmlns:a16="http://schemas.microsoft.com/office/drawing/2014/main" id="{AC95FACE-02E3-014B-9EF7-A59ECE55EC83}"/>
              </a:ext>
            </a:extLst>
          </p:cNvPr>
          <p:cNvSpPr txBox="1"/>
          <p:nvPr/>
        </p:nvSpPr>
        <p:spPr>
          <a:xfrm>
            <a:off x="528537" y="967465"/>
            <a:ext cx="7924315" cy="376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spcAft>
                <a:spcPts val="13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Molecular epidemiology studies of factors and exposures associated with human cancer risk </a:t>
            </a:r>
            <a:r>
              <a:rPr lang="en-US" sz="1600" i="1" dirty="0">
                <a:solidFill>
                  <a:srgbClr val="000000"/>
                </a:solidFill>
              </a:rPr>
              <a:t>(PNAS 2006)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spcAft>
                <a:spcPts val="13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Developed cellular and non-invasive biomarkers of early stage cancer, prog­nosis and response to therapy through long term follow-up of high risk patients </a:t>
            </a:r>
            <a:r>
              <a:rPr lang="en-US" sz="1600" i="1" dirty="0">
                <a:solidFill>
                  <a:srgbClr val="000000"/>
                </a:solidFill>
              </a:rPr>
              <a:t>(JAMA 2008, Cancer Cell, Cancer Res)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spcAft>
                <a:spcPts val="13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 of factors driving excess mortality in African Americans and studies of health disparity and population differences in tumor biology </a:t>
            </a:r>
            <a:r>
              <a:rPr lang="en-US" sz="1600" i="1" dirty="0">
                <a:solidFill>
                  <a:srgbClr val="000000"/>
                </a:solidFill>
              </a:rPr>
              <a:t>(</a:t>
            </a:r>
            <a:r>
              <a:rPr lang="en-US" sz="1600" i="1" dirty="0">
                <a:solidFill>
                  <a:srgbClr val="000000"/>
                </a:solidFill>
                <a:cs typeface="Calibri" panose="020F0502020204030204" pitchFamily="34" charset="0"/>
              </a:rPr>
              <a:t>CEBP 2017, JTO 2019)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spcAft>
                <a:spcPts val="13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Exploration of the microbiome, virome, metabolome, and proteome of cancer patients and those at high-risk of cancer or aggressive subtypes </a:t>
            </a:r>
            <a:r>
              <a:rPr lang="en-US" sz="1600" i="1" dirty="0">
                <a:solidFill>
                  <a:srgbClr val="000000"/>
                </a:solidFill>
              </a:rPr>
              <a:t>(Cancer Res 2014, Genome Biology 2018)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spcAft>
                <a:spcPts val="1350"/>
              </a:spcAft>
              <a:buClr>
                <a:srgbClr val="8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materials and data through NIH-wide (n=33), national (n=18), and international (n=19) collaborations and consortia </a:t>
            </a:r>
            <a:r>
              <a:rPr lang="en-US" sz="1600" i="1" dirty="0">
                <a:solidFill>
                  <a:srgbClr val="000000"/>
                </a:solidFill>
              </a:rPr>
              <a:t>(</a:t>
            </a:r>
            <a:r>
              <a:rPr lang="pt-BR" sz="1600" i="1" dirty="0">
                <a:solidFill>
                  <a:srgbClr val="000000"/>
                </a:solidFill>
              </a:rPr>
              <a:t>Nature 2011, </a:t>
            </a:r>
            <a:r>
              <a:rPr lang="en-US" sz="1600" i="1" dirty="0">
                <a:solidFill>
                  <a:srgbClr val="000000"/>
                </a:solidFill>
              </a:rPr>
              <a:t>Nature Communications 2016)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DC7576-4203-475F-81EB-A7E3017FE276}"/>
              </a:ext>
            </a:extLst>
          </p:cNvPr>
          <p:cNvSpPr/>
          <p:nvPr/>
        </p:nvSpPr>
        <p:spPr>
          <a:xfrm>
            <a:off x="350919" y="614492"/>
            <a:ext cx="7171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Scientific Impact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ABB282-4336-4DE7-B200-3F1E8048E6C7}"/>
              </a:ext>
            </a:extLst>
          </p:cNvPr>
          <p:cNvSpPr txBox="1"/>
          <p:nvPr/>
        </p:nvSpPr>
        <p:spPr>
          <a:xfrm>
            <a:off x="259890" y="132772"/>
            <a:ext cx="3782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NCI-UMD Resource Contract</a:t>
            </a:r>
          </a:p>
        </p:txBody>
      </p:sp>
    </p:spTree>
    <p:extLst>
      <p:ext uri="{BB962C8B-B14F-4D97-AF65-F5344CB8AC3E}">
        <p14:creationId xmlns:p14="http://schemas.microsoft.com/office/powerpoint/2010/main" val="427702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4">
            <a:extLst>
              <a:ext uri="{FF2B5EF4-FFF2-40B4-BE49-F238E27FC236}">
                <a16:creationId xmlns:a16="http://schemas.microsoft.com/office/drawing/2014/main" id="{7167B0FB-F25E-C04D-938B-3B22E89E1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727" y="3220921"/>
            <a:ext cx="1551489" cy="77033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Blood (serum, </a:t>
            </a:r>
          </a:p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plasma</a:t>
            </a:r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, buffy coat) </a:t>
            </a:r>
          </a:p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&amp; urine)</a:t>
            </a:r>
          </a:p>
        </p:txBody>
      </p:sp>
      <p:sp>
        <p:nvSpPr>
          <p:cNvPr id="32" name="AutoShape 5">
            <a:extLst>
              <a:ext uri="{FF2B5EF4-FFF2-40B4-BE49-F238E27FC236}">
                <a16:creationId xmlns:a16="http://schemas.microsoft.com/office/drawing/2014/main" id="{35CE98F9-E9D5-EB40-A69A-BB18A6291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480" y="3220921"/>
            <a:ext cx="2164496" cy="777479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Tissue (cancer, </a:t>
            </a:r>
          </a:p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non-cancer</a:t>
            </a:r>
          </a:p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flash-frozen, OCT-fixed</a:t>
            </a:r>
          </a:p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paraffin-embedded)</a:t>
            </a:r>
          </a:p>
        </p:txBody>
      </p:sp>
      <p:sp>
        <p:nvSpPr>
          <p:cNvPr id="33" name="AutoShape 6">
            <a:extLst>
              <a:ext uri="{FF2B5EF4-FFF2-40B4-BE49-F238E27FC236}">
                <a16:creationId xmlns:a16="http://schemas.microsoft.com/office/drawing/2014/main" id="{A2A76553-BB3B-D24F-853A-1D1683A45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973" y="3220921"/>
            <a:ext cx="1286255" cy="762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Histological</a:t>
            </a:r>
          </a:p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slides</a:t>
            </a:r>
            <a:endParaRPr lang="en-US" altLang="en-US" sz="1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4" name="AutoShape 7">
            <a:extLst>
              <a:ext uri="{FF2B5EF4-FFF2-40B4-BE49-F238E27FC236}">
                <a16:creationId xmlns:a16="http://schemas.microsoft.com/office/drawing/2014/main" id="{799FA787-94B1-BE4D-9F51-41D2AAFC6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859" y="1826093"/>
            <a:ext cx="2848597" cy="101906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Centralized Database</a:t>
            </a:r>
          </a:p>
          <a:p>
            <a:pPr algn="ctr">
              <a:buFontTx/>
              <a:buChar char="-"/>
            </a:pPr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Survey data</a:t>
            </a:r>
          </a:p>
          <a:p>
            <a:pPr algn="ctr">
              <a:buFontTx/>
              <a:buChar char="-"/>
            </a:pPr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Medical and pathology record data</a:t>
            </a:r>
          </a:p>
          <a:p>
            <a:pPr algn="ctr">
              <a:buFontTx/>
              <a:buChar char="-"/>
            </a:pPr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Survival information data (e.g., NDI)</a:t>
            </a:r>
          </a:p>
          <a:p>
            <a:pPr algn="ctr">
              <a:buFontTx/>
              <a:buChar char="-"/>
            </a:pPr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Tissue inventory and tracking</a:t>
            </a:r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B76ABECF-8495-B74B-BCB0-B5AADC9C4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6123" y="3042327"/>
            <a:ext cx="4986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" name="Line 11">
            <a:extLst>
              <a:ext uri="{FF2B5EF4-FFF2-40B4-BE49-F238E27FC236}">
                <a16:creationId xmlns:a16="http://schemas.microsoft.com/office/drawing/2014/main" id="{18C21E74-E61C-3942-AE19-9C8BC0EB6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3701" y="3042329"/>
            <a:ext cx="0" cy="155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8" name="Line 12">
            <a:extLst>
              <a:ext uri="{FF2B5EF4-FFF2-40B4-BE49-F238E27FC236}">
                <a16:creationId xmlns:a16="http://schemas.microsoft.com/office/drawing/2014/main" id="{1BF33F54-AFBA-6F49-A7F8-0F84EFE6D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4092" y="3042327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Line 13">
            <a:extLst>
              <a:ext uri="{FF2B5EF4-FFF2-40B4-BE49-F238E27FC236}">
                <a16:creationId xmlns:a16="http://schemas.microsoft.com/office/drawing/2014/main" id="{7204E3A1-4C3A-544F-9410-63CE30969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4367" y="3043518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Line 14">
            <a:extLst>
              <a:ext uri="{FF2B5EF4-FFF2-40B4-BE49-F238E27FC236}">
                <a16:creationId xmlns:a16="http://schemas.microsoft.com/office/drawing/2014/main" id="{E29C3619-B791-AA41-B68D-7DE4756E2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7315" y="4192472"/>
            <a:ext cx="4994672" cy="23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7D8A56E9-E264-C94E-9C0D-9BD6FF849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6557" y="3998399"/>
            <a:ext cx="0" cy="194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2" name="Line 16">
            <a:extLst>
              <a:ext uri="{FF2B5EF4-FFF2-40B4-BE49-F238E27FC236}">
                <a16:creationId xmlns:a16="http://schemas.microsoft.com/office/drawing/2014/main" id="{B6190BD3-3734-9346-A6A3-16B3AD40D0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4932" y="4005544"/>
            <a:ext cx="0" cy="1869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11927709-4F7D-9445-8E94-7818DC53A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9626" y="4005544"/>
            <a:ext cx="0" cy="1869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" name="AutoShape 19">
            <a:extLst>
              <a:ext uri="{FF2B5EF4-FFF2-40B4-BE49-F238E27FC236}">
                <a16:creationId xmlns:a16="http://schemas.microsoft.com/office/drawing/2014/main" id="{51378867-1DDE-B846-A3A4-F977FCD9D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569" y="4382914"/>
            <a:ext cx="3229177" cy="234553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500" b="1" dirty="0">
                <a:solidFill>
                  <a:schemeClr val="bg1"/>
                </a:solidFill>
                <a:latin typeface="+mn-lt"/>
              </a:rPr>
              <a:t>CCR Principal Investigators</a:t>
            </a:r>
            <a:endParaRPr lang="en-US" altLang="en-US" sz="2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" name="AutoShape 20">
            <a:extLst>
              <a:ext uri="{FF2B5EF4-FFF2-40B4-BE49-F238E27FC236}">
                <a16:creationId xmlns:a16="http://schemas.microsoft.com/office/drawing/2014/main" id="{4E0BF8B3-EF0C-D943-91F3-89D0A2B7A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4" y="3220921"/>
            <a:ext cx="1790493" cy="76914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Primary Human Cells</a:t>
            </a:r>
          </a:p>
          <a:p>
            <a:pPr algn="ctr"/>
            <a:r>
              <a:rPr lang="en-US" altLang="en-US" sz="105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lymphocytes</a:t>
            </a:r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 &amp; primary </a:t>
            </a:r>
          </a:p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epithelial cells)</a:t>
            </a:r>
          </a:p>
        </p:txBody>
      </p:sp>
      <p:sp>
        <p:nvSpPr>
          <p:cNvPr id="46" name="Line 27">
            <a:extLst>
              <a:ext uri="{FF2B5EF4-FFF2-40B4-BE49-F238E27FC236}">
                <a16:creationId xmlns:a16="http://schemas.microsoft.com/office/drawing/2014/main" id="{DBFF03EE-B6A2-7943-9C22-A6F72FC9B3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30795" y="4026976"/>
            <a:ext cx="0" cy="1643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7" name="Line 31">
            <a:extLst>
              <a:ext uri="{FF2B5EF4-FFF2-40B4-BE49-F238E27FC236}">
                <a16:creationId xmlns:a16="http://schemas.microsoft.com/office/drawing/2014/main" id="{12AFD2F2-7B62-BF49-A131-CE4A10EE0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7157" y="4196045"/>
            <a:ext cx="2584" cy="1595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9" name="AutoShape 66">
            <a:extLst>
              <a:ext uri="{FF2B5EF4-FFF2-40B4-BE49-F238E27FC236}">
                <a16:creationId xmlns:a16="http://schemas.microsoft.com/office/drawing/2014/main" id="{7504570D-D797-D347-B7AC-0C04C0BD8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4280" y="675909"/>
            <a:ext cx="3782567" cy="81141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Definition of Required Samples by PI</a:t>
            </a:r>
          </a:p>
          <a:p>
            <a:pPr marL="512763" lvl="1" indent="9525" defTabSz="342900">
              <a:buFont typeface="Arial" panose="020B0604020202020204" pitchFamily="34" charset="0"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Collection of cancer samples</a:t>
            </a:r>
          </a:p>
          <a:p>
            <a:pPr marL="512763" lvl="1" indent="9525" defTabSz="342900">
              <a:buFont typeface="Arial" panose="020B0604020202020204" pitchFamily="34" charset="0"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Population controls</a:t>
            </a:r>
          </a:p>
          <a:p>
            <a:pPr marL="512763" lvl="1" indent="9525" defTabSz="342900">
              <a:buFont typeface="Arial" panose="020B0604020202020204" pitchFamily="34" charset="0"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Demographic/</a:t>
            </a:r>
            <a:r>
              <a:rPr lang="en-US" altLang="en-US" sz="1100" b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pidemiological</a:t>
            </a:r>
            <a:r>
              <a:rPr lang="en-US" altLang="en-US" sz="11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information</a:t>
            </a:r>
          </a:p>
        </p:txBody>
      </p:sp>
      <p:sp>
        <p:nvSpPr>
          <p:cNvPr id="51" name="Line 68">
            <a:extLst>
              <a:ext uri="{FF2B5EF4-FFF2-40B4-BE49-F238E27FC236}">
                <a16:creationId xmlns:a16="http://schemas.microsoft.com/office/drawing/2014/main" id="{BE933E18-E0D8-134F-B13D-6BCF5497C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4932" y="3042329"/>
            <a:ext cx="0" cy="155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51ACE25-F8CF-F542-A214-03B6F0E12C52}"/>
              </a:ext>
            </a:extLst>
          </p:cNvPr>
          <p:cNvSpPr txBox="1"/>
          <p:nvPr/>
        </p:nvSpPr>
        <p:spPr>
          <a:xfrm>
            <a:off x="4599742" y="1543695"/>
            <a:ext cx="1649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 Personal Identifiers</a:t>
            </a:r>
          </a:p>
        </p:txBody>
      </p:sp>
      <p:sp>
        <p:nvSpPr>
          <p:cNvPr id="25" name="Line 11">
            <a:extLst>
              <a:ext uri="{FF2B5EF4-FFF2-40B4-BE49-F238E27FC236}">
                <a16:creationId xmlns:a16="http://schemas.microsoft.com/office/drawing/2014/main" id="{0C19457A-273F-4626-A238-C622A1ADA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4197" y="2873066"/>
            <a:ext cx="0" cy="155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Line 11">
            <a:extLst>
              <a:ext uri="{FF2B5EF4-FFF2-40B4-BE49-F238E27FC236}">
                <a16:creationId xmlns:a16="http://schemas.microsoft.com/office/drawing/2014/main" id="{AA66D762-0A1C-4FA2-A64A-F006BB82D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50985"/>
            <a:ext cx="0" cy="155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3A1EC8-D942-4875-8CDE-ECD5996787DD}"/>
              </a:ext>
            </a:extLst>
          </p:cNvPr>
          <p:cNvSpPr txBox="1"/>
          <p:nvPr/>
        </p:nvSpPr>
        <p:spPr>
          <a:xfrm>
            <a:off x="259890" y="132772"/>
            <a:ext cx="3782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NCI-UMD Resource Contract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8C5CB4-4CF8-414E-A606-77928E6947C0}"/>
              </a:ext>
            </a:extLst>
          </p:cNvPr>
          <p:cNvSpPr txBox="1"/>
          <p:nvPr/>
        </p:nvSpPr>
        <p:spPr>
          <a:xfrm>
            <a:off x="6913917" y="14873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CF8699-B45C-4610-86E3-75D8B369587B}"/>
              </a:ext>
            </a:extLst>
          </p:cNvPr>
          <p:cNvSpPr txBox="1"/>
          <p:nvPr/>
        </p:nvSpPr>
        <p:spPr>
          <a:xfrm>
            <a:off x="208073" y="1877358"/>
            <a:ext cx="2599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Typically 10, 000 samples</a:t>
            </a:r>
          </a:p>
          <a:p>
            <a:r>
              <a:rPr lang="en-US" sz="1600" b="1" dirty="0">
                <a:solidFill>
                  <a:srgbClr val="000000"/>
                </a:solidFill>
              </a:rPr>
              <a:t>from ~ 500 patients per year</a:t>
            </a:r>
          </a:p>
        </p:txBody>
      </p:sp>
    </p:spTree>
    <p:extLst>
      <p:ext uri="{BB962C8B-B14F-4D97-AF65-F5344CB8AC3E}">
        <p14:creationId xmlns:p14="http://schemas.microsoft.com/office/powerpoint/2010/main" val="252217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2" descr="ce88119e35971d05c043cb1ebd6e3f9_gray-cloud-clip-"/>
          <p:cNvSpPr>
            <a:spLocks noChangeAspect="1" noChangeArrowheads="1"/>
          </p:cNvSpPr>
          <p:nvPr/>
        </p:nvSpPr>
        <p:spPr bwMode="auto">
          <a:xfrm>
            <a:off x="714375" y="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890" y="609523"/>
            <a:ext cx="81226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buClr>
                <a:srgbClr val="800000"/>
              </a:buClr>
              <a:buSzPct val="125000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Facile, reliable access for CCR PIs to a wide range of cancer samples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access to coordinated tissue samples and epidemiological information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Availability to obtain controls; UMD as a state institution has uniquely access to the Maryland Department of Motor Vehicles records.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effective for CCR</a:t>
            </a:r>
          </a:p>
          <a:p>
            <a:pPr>
              <a:spcAft>
                <a:spcPts val="400"/>
              </a:spcAft>
              <a:buClr>
                <a:srgbClr val="800000"/>
              </a:buClr>
              <a:buSzPct val="125000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Renewal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Renewal was recommendation by all previous site visits and BSC reviews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Essential core component of precision cancer research efforts in LHC and supports the NCI mission</a:t>
            </a:r>
          </a:p>
          <a:p>
            <a:pPr>
              <a:spcAft>
                <a:spcPts val="400"/>
              </a:spcAft>
              <a:buClr>
                <a:srgbClr val="800000"/>
              </a:buClr>
              <a:buSzPct val="125000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Proposed costs per annum: $1.6M with a increase in costs of 2.5% for 4 additional years</a:t>
            </a:r>
          </a:p>
          <a:p>
            <a:pPr marL="625793" lvl="1" indent="-214313">
              <a:buClr>
                <a:srgbClr val="800000"/>
              </a:buClr>
              <a:buFontTx/>
              <a:buChar char="•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5AB8D-CC9D-4E82-A8DF-7B564AD1F5EA}"/>
              </a:ext>
            </a:extLst>
          </p:cNvPr>
          <p:cNvSpPr txBox="1"/>
          <p:nvPr/>
        </p:nvSpPr>
        <p:spPr>
          <a:xfrm>
            <a:off x="259890" y="132772"/>
            <a:ext cx="3782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NCI-UMD Resource Contract</a:t>
            </a:r>
          </a:p>
        </p:txBody>
      </p:sp>
    </p:spTree>
    <p:extLst>
      <p:ext uri="{BB962C8B-B14F-4D97-AF65-F5344CB8AC3E}">
        <p14:creationId xmlns:p14="http://schemas.microsoft.com/office/powerpoint/2010/main" val="107836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BAC8CF4-9BA8-3841-83E8-D3340D8B00FB}"/>
              </a:ext>
            </a:extLst>
          </p:cNvPr>
          <p:cNvSpPr/>
          <p:nvPr/>
        </p:nvSpPr>
        <p:spPr>
          <a:xfrm>
            <a:off x="-168812" y="4754880"/>
            <a:ext cx="2574387" cy="3886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49282"/>
            <a:ext cx="8165592" cy="317395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for CCR Office of Sponsor and Regulatory Oversight (OSRO)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15813" y="1336009"/>
            <a:ext cx="8165592" cy="2693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CCR conducts clinical research as part of NCI Intramural Program</a:t>
            </a: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~ 200 active clinical trials (open for accrual)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~ 2,000 new subjects enrolled annually, with ~16,000 currently enrolled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~ 100 active INDs and IDEs supporting ~180 clinical trials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Hold Master Files for manufacturing facilities within CCR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Change in NIH policy requires institution, not PIs, to hold IND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It is essential that we: </a:t>
            </a: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Closely coordinate all clinical activities, including multicentral clinical trials</a:t>
            </a: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Sponsor and regulatory activities must be at the highest level of professionalism and quality</a:t>
            </a: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Close interaction with FDA to ensure timely and high-quality interactions 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94902-27F6-8248-9967-FDC1F6A022B0}"/>
              </a:ext>
            </a:extLst>
          </p:cNvPr>
          <p:cNvSpPr txBox="1"/>
          <p:nvPr/>
        </p:nvSpPr>
        <p:spPr>
          <a:xfrm>
            <a:off x="382936" y="966677"/>
            <a:ext cx="2695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and Background</a:t>
            </a:r>
          </a:p>
        </p:txBody>
      </p:sp>
    </p:spTree>
    <p:extLst>
      <p:ext uri="{BB962C8B-B14F-4D97-AF65-F5344CB8AC3E}">
        <p14:creationId xmlns:p14="http://schemas.microsoft.com/office/powerpoint/2010/main" val="34552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C0B0-0163-4205-B76F-05A47C3E5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Sponsor and Regulatory Oversight (OSRO)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DFD6A-66BF-4866-89D1-711B2F7FA09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776" y="680084"/>
            <a:ext cx="8165592" cy="3600450"/>
          </a:xfrm>
        </p:spPr>
        <p:txBody>
          <a:bodyPr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Established OSRO in 2019 to serve as the Sponsor for all our clinical trials</a:t>
            </a:r>
          </a:p>
          <a:p>
            <a:pPr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De-linking the “site” activities from the “sponsor” activities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Ensure consistent, high-quality regulatory activities and responses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Ensuring compliance to regulations and best practices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Establishes a single, ”direct” line to regulators (FDA)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EE9305-0251-AA45-923F-FAF3B0A36DC6}"/>
              </a:ext>
            </a:extLst>
          </p:cNvPr>
          <p:cNvSpPr txBox="1">
            <a:spLocks/>
          </p:cNvSpPr>
          <p:nvPr/>
        </p:nvSpPr>
        <p:spPr bwMode="auto">
          <a:xfrm>
            <a:off x="484632" y="2205077"/>
            <a:ext cx="8165592" cy="252031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Regulatory Support, assurance of FDA regulatory requirements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Clinical Monitoring 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Preparation and approval of regulatory documents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Oversight of manufacturing of CCR products for clinical trials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Safety Oversight Support</a:t>
            </a:r>
          </a:p>
          <a:p>
            <a:pPr lvl="2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SAE processing</a:t>
            </a:r>
          </a:p>
          <a:p>
            <a:pPr lvl="2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Safety Overnight Committees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QMS Support and System Support (electronic document management systems; links to existing NIH and NCI systems)</a:t>
            </a:r>
          </a:p>
          <a:p>
            <a:pPr lvl="1">
              <a:spcAft>
                <a:spcPts val="0"/>
              </a:spcAft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Medical Writing</a:t>
            </a:r>
          </a:p>
          <a:p>
            <a:pPr lvl="1">
              <a:spcAft>
                <a:spcPts val="0"/>
              </a:spcAft>
            </a:pP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603ED8-93A3-FF4C-A2BE-C7A12D3FABF5}"/>
              </a:ext>
            </a:extLst>
          </p:cNvPr>
          <p:cNvSpPr/>
          <p:nvPr/>
        </p:nvSpPr>
        <p:spPr>
          <a:xfrm>
            <a:off x="-168812" y="4754880"/>
            <a:ext cx="2574387" cy="3886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7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F105-D78A-45DD-A888-E8A78BBB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OSRO Contract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BD1B1-94F4-4832-A3C3-3B7FCFAD9C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776" y="885779"/>
            <a:ext cx="8165592" cy="3600450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Contract mechanism enables flexibility for variable demand as clinical trial landscape changes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Potential for utilization by other NCI units</a:t>
            </a:r>
          </a:p>
          <a:p>
            <a:pPr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Resource requirements: </a:t>
            </a: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Personnel (30-40 individuals;  project managers, safety specialists, CRA monitors, IT specialists, medial writers etc.)</a:t>
            </a:r>
          </a:p>
          <a:p>
            <a:pPr lvl="1"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New IT systems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Leadership: Shy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Shorer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former Director of Clinical Research Affairs NIAID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Budget: Estimated ~$9M/year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Request for 10 years contract to ensure continuity</a:t>
            </a:r>
          </a:p>
        </p:txBody>
      </p:sp>
    </p:spTree>
    <p:extLst>
      <p:ext uri="{BB962C8B-B14F-4D97-AF65-F5344CB8AC3E}">
        <p14:creationId xmlns:p14="http://schemas.microsoft.com/office/powerpoint/2010/main" val="3703546768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16x9 WHIT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ci_ppt_template_16x9_white_1-4" id="{51DFA7C0-4C73-3143-A316-B29D0AE9DD63}" vid="{3D1BF5D9-9E49-DD41-AAAE-2CEA8FE3FD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NCI PPT Template 16x9 WHITE</Template>
  <TotalTime>1460</TotalTime>
  <Words>896</Words>
  <Application>Microsoft Macintosh PowerPoint</Application>
  <PresentationFormat>On-screen Show (16:9)</PresentationFormat>
  <Paragraphs>106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Roman</vt:lpstr>
      <vt:lpstr>Calibri</vt:lpstr>
      <vt:lpstr>Courier New</vt:lpstr>
      <vt:lpstr>SapientCentroSlab-Light</vt:lpstr>
      <vt:lpstr>Wingdings</vt:lpstr>
      <vt:lpstr>NCI PPT Template 16x9 WHITE</vt:lpstr>
      <vt:lpstr>CCR Contract Concepts BSC Meeting July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Contract for CCR Office of Sponsor and Regulatory Oversight (OSRO)</vt:lpstr>
      <vt:lpstr>Office of Sponsor and Regulatory Oversight (OSRO)</vt:lpstr>
      <vt:lpstr>OSRO Contract Structure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CCR Director’s Update BSC Meeting July 2019 </dc:title>
  <dc:creator>Boersma, Brenda (NIH/NCI) [E]</dc:creator>
  <cp:lastModifiedBy>Boersma, Brenda (NIH/NCI) [E]</cp:lastModifiedBy>
  <cp:revision>132</cp:revision>
  <cp:lastPrinted>2019-07-05T13:14:09Z</cp:lastPrinted>
  <dcterms:created xsi:type="dcterms:W3CDTF">2019-06-17T20:24:50Z</dcterms:created>
  <dcterms:modified xsi:type="dcterms:W3CDTF">2019-07-16T14:22:50Z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